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D9BF922-364F-462A-8800-0EAE9889D37D}">
  <a:tblStyle styleId="{9D9BF922-364F-462A-8800-0EAE9889D3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344a15592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344a15592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3ea1f894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3ea1f894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3ea1f894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3ea1f894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3ea1f894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3ea1f894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344a1559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344a1559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3ea1f894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3ea1f894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3ea1f894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3ea1f894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3ea1f894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3ea1f894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344a155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344a155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344a1559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344a1559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344a1559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344a1559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344a15592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344a15592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4cb501d7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4cb501d7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3ea1f894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3ea1f894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344a1559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344a1559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344a15592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344a15592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Relationship Id="rId6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38.png"/><Relationship Id="rId7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Relationship Id="rId7" Type="http://schemas.openxmlformats.org/officeDocument/2006/relationships/image" Target="../media/image37.png"/><Relationship Id="rId8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83850"/>
            <a:ext cx="8520600" cy="10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经典动态规划(二) -- 单序列</a:t>
            </a:r>
            <a:endParaRPr b="1" sz="5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852425" y="1341200"/>
            <a:ext cx="60768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70. Climbing Stairs &amp;&amp; 509. Fibonacci Number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91. Decode Ways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139. Word Break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140. Word Break II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53. Maximum Subarray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152. Maximum Product Subarray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198. House Robber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121. Best Time to Buy and Sell Stock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300. Longest Increasing Subsequence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1713. Minimum Operations to Make a Subsequence</a:t>
            </a:r>
            <a:endParaRPr sz="1900"/>
          </a:p>
        </p:txBody>
      </p:sp>
      <p:sp>
        <p:nvSpPr>
          <p:cNvPr id="56" name="Google Shape;56;p13"/>
          <p:cNvSpPr txBox="1"/>
          <p:nvPr/>
        </p:nvSpPr>
        <p:spPr>
          <a:xfrm>
            <a:off x="6662225" y="4389200"/>
            <a:ext cx="19926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4005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273" y="2424650"/>
            <a:ext cx="3610050" cy="22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3325" y="0"/>
            <a:ext cx="2882626" cy="213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3329" y="2139850"/>
            <a:ext cx="4320671" cy="300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75" y="0"/>
            <a:ext cx="3360751" cy="357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524" y="2515225"/>
            <a:ext cx="4965477" cy="262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6350" y="0"/>
            <a:ext cx="3360748" cy="24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48150" y="3636150"/>
            <a:ext cx="413040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如果当前是正数3，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前面均正(5,2)，应该选max(5)，最大正数15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前面均负(-1,-4)，也应该选max(-1)，最大负数接近0,为-3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负数条件则相反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91990" cy="383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6350" y="1742299"/>
            <a:ext cx="4961076" cy="15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 rotWithShape="1">
          <a:blip r:embed="rId5">
            <a:alphaModFix/>
          </a:blip>
          <a:srcRect b="0" l="0" r="2591" t="5811"/>
          <a:stretch/>
        </p:blipFill>
        <p:spPr>
          <a:xfrm>
            <a:off x="3292000" y="25"/>
            <a:ext cx="2262056" cy="168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6350" y="3370358"/>
            <a:ext cx="4978477" cy="177314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6029950" y="190575"/>
            <a:ext cx="2877000" cy="1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状态：到第i天最大收益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选择：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今天不抢继承昨天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今天抢只能从前天过来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833130"/>
            <a:ext cx="3771474" cy="13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581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100" y="1673452"/>
            <a:ext cx="5485900" cy="347004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3884450" y="105325"/>
            <a:ext cx="5186100" cy="13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状态：0是手里无股票，1是手里有股票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选择：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F9000"/>
                </a:solidFill>
              </a:rPr>
              <a:t>可以hold</a:t>
            </a:r>
            <a:r>
              <a:rPr lang="en"/>
              <a:t>，昨天无股票今天无股票，昨天有股票今天有股票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可以进行交易</a:t>
            </a:r>
            <a:r>
              <a:rPr lang="en"/>
              <a:t>，昨天有股票今天卖了，昨天没股票今天买了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(注意初始化借钱有股票收益为负数，最后取max不管手里有无)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532849" cy="45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472" y="4635151"/>
            <a:ext cx="3777401" cy="5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/>
        </p:nvSpPr>
        <p:spPr>
          <a:xfrm>
            <a:off x="0" y="4752225"/>
            <a:ext cx="2171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最优解</a:t>
            </a:r>
            <a:endParaRPr/>
          </a:p>
        </p:txBody>
      </p:sp>
      <p:sp>
        <p:nvSpPr>
          <p:cNvPr id="161" name="Google Shape;161;p26"/>
          <p:cNvSpPr txBox="1"/>
          <p:nvPr/>
        </p:nvSpPr>
        <p:spPr>
          <a:xfrm>
            <a:off x="2930500" y="137775"/>
            <a:ext cx="17568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普通dp解为O(n2)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7100" y="0"/>
            <a:ext cx="4684869" cy="13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 rotWithShape="1">
          <a:blip r:embed="rId6">
            <a:alphaModFix/>
          </a:blip>
          <a:srcRect b="0" l="0" r="0" t="33726"/>
          <a:stretch/>
        </p:blipFill>
        <p:spPr>
          <a:xfrm>
            <a:off x="4487100" y="1385250"/>
            <a:ext cx="4318675" cy="23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7100" y="3758242"/>
            <a:ext cx="4656899" cy="1385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20875" y="3151700"/>
            <a:ext cx="2316000" cy="1447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65775" y="1574673"/>
            <a:ext cx="2171099" cy="106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1565"/>
          <a:stretch/>
        </p:blipFill>
        <p:spPr>
          <a:xfrm>
            <a:off x="4331775" y="2252237"/>
            <a:ext cx="4774875" cy="2891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33177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/>
        </p:nvSpPr>
        <p:spPr>
          <a:xfrm>
            <a:off x="4572000" y="973375"/>
            <a:ext cx="43608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典型的LIS题目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这里longest “increasing” subsequence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比较的顺序不是数字的大小而是在原数组中的顺序</a:t>
            </a:r>
            <a:endParaRPr sz="1350">
              <a:solidFill>
                <a:srgbClr val="42424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4565550" y="169500"/>
            <a:ext cx="40125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使用LCS最长公共子序列的算法O(N2)会超时，lcs我们会在双序列中学习，注意distinct integers保证了原数组的数字是有顺序的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17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</a:t>
            </a:r>
            <a:r>
              <a:rPr b="1" lang="en" sz="1900"/>
              <a:t>序列型动态规划4步走</a:t>
            </a:r>
            <a:endParaRPr b="1"/>
          </a:p>
        </p:txBody>
      </p:sp>
      <p:sp>
        <p:nvSpPr>
          <p:cNvPr id="180" name="Google Shape;180;p28"/>
          <p:cNvSpPr txBox="1"/>
          <p:nvPr/>
        </p:nvSpPr>
        <p:spPr>
          <a:xfrm>
            <a:off x="339775" y="752850"/>
            <a:ext cx="8409000" cy="4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状态：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第i个/前i个位置的答案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前i个位置里，第i个一定选择的答案（这里我们不管0~i-1是如何拿到的，可以是跳过了其中一些元素）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选择：</a:t>
            </a:r>
            <a:r>
              <a:rPr lang="en" sz="1900"/>
              <a:t>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当前位置是否被之前的位置跳过来替换掉，(更大？更小？)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根据题目限制，是否需要隔天才能paint, robber, sell stock, 是否放弃前面的preSum从当前位置重新开始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开始:</a:t>
            </a:r>
            <a:r>
              <a:rPr lang="en" sz="1900"/>
              <a:t> 初始化前2或1个元素，或者加dummy start index0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结束:</a:t>
            </a:r>
            <a:r>
              <a:rPr lang="en" sz="1900"/>
              <a:t> 一般是最后一个位置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148150"/>
            <a:ext cx="8520600" cy="1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本次感谢lvyang7777777的支持！提供新的topic建议~</a:t>
            </a:r>
            <a:endParaRPr sz="2000"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11700" y="1081475"/>
            <a:ext cx="85206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wechat	</a:t>
            </a:r>
            <a:r>
              <a:rPr lang="en"/>
              <a:t>回复‘加群’可加群</a:t>
            </a:r>
            <a:endParaRPr/>
          </a:p>
        </p:txBody>
      </p:sp>
      <p:sp>
        <p:nvSpPr>
          <p:cNvPr id="187" name="Google Shape;187;p29"/>
          <p:cNvSpPr txBox="1"/>
          <p:nvPr/>
        </p:nvSpPr>
        <p:spPr>
          <a:xfrm>
            <a:off x="5885350" y="2409575"/>
            <a:ext cx="28656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500订阅会出一期dp总结篇</a:t>
            </a:r>
            <a:endParaRPr/>
          </a:p>
        </p:txBody>
      </p:sp>
      <p:sp>
        <p:nvSpPr>
          <p:cNvPr id="188" name="Google Shape;188;p29"/>
          <p:cNvSpPr txBox="1"/>
          <p:nvPr/>
        </p:nvSpPr>
        <p:spPr>
          <a:xfrm>
            <a:off x="5885350" y="3420650"/>
            <a:ext cx="32196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6350" y="1156375"/>
            <a:ext cx="2593072" cy="11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157500"/>
            <a:ext cx="3942681" cy="16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/>
        </p:nvSpPr>
        <p:spPr>
          <a:xfrm>
            <a:off x="2452675" y="724700"/>
            <a:ext cx="19707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什么是单序列型动态规划？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在</a:t>
            </a:r>
            <a:r>
              <a:rPr lang="en"/>
              <a:t>基本动态规划中，题目给你</a:t>
            </a:r>
            <a:r>
              <a:rPr b="1" lang="en">
                <a:solidFill>
                  <a:srgbClr val="FF0000"/>
                </a:solidFill>
              </a:rPr>
              <a:t>一个</a:t>
            </a:r>
            <a:r>
              <a:rPr lang="en"/>
              <a:t>(这里区别于双序列一般是给2个string) 序列，这个序列中可以</a:t>
            </a:r>
            <a:r>
              <a:rPr b="1" lang="en">
                <a:solidFill>
                  <a:srgbClr val="FF0000"/>
                </a:solidFill>
              </a:rPr>
              <a:t>跳过</a:t>
            </a:r>
            <a:r>
              <a:rPr lang="en"/>
              <a:t>某些元素，（这里区别于坐标型dp之前的路径必须一步一步走）或者前/第i个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单序列举例: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一串数字 1234567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字符串 ’GuChengSixSixSix’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一排楼梯  第一个台阶，第二个台阶。。。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一排房子或者栅栏，让你偷或者刷油漆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隐含关系表示一个序列前后的关系，可以是时间日期等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7727850" y="1860075"/>
            <a:ext cx="1271700" cy="3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坐标型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序列型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双序列型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区间型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划分型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博弈型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13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回忆一下我们学过的DP常规4步走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706500"/>
            <a:ext cx="8693100" cy="41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1 状态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status指的是dp数组的定义，最大步数，还是最大sum，最大面积等。还要考虑这个状态是否只有xy来确定，或者双坐标的话是否需要3，4维来保存当前状态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2 选择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也叫transition equation指的是从当前状态到下一个状态有哪几个路可以走，比如常规的之后往右往下，或者对角线的走等等，(i+1, j) (i, j+1), </a:t>
            </a:r>
            <a:r>
              <a:rPr lang="en" sz="1400"/>
              <a:t>这一节单序列指的是是否由前面某一位置跳过来，或者是否取当前element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3 起点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初始化dp array，一般是(0, 0) 点起步，或者第一行第一列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4 终点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到达那里我们就结束开始取max, 一般为(m - 1, n - 1)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45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状态是什么？选择是什么？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975300"/>
            <a:ext cx="4509900" cy="37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状态使用序列顺序dp[i]表示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第i个/前i个位置的答案jump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前i个位置里，第i个一定选择的答案（这里我们不管0~i-1是如何拿到的，可以是跳过了其中一些元素）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Longest Increasing subsequence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当dp[i]不足表示所有状态的时候，加入二维dp表示所有状态比如卖股票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975" y="1507175"/>
            <a:ext cx="3998526" cy="29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4850675" y="975300"/>
            <a:ext cx="3946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添加一个不存在的位置dp[0]来简化初始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23850" cy="409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625" y="1230875"/>
            <a:ext cx="3847042" cy="39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3625" y="0"/>
            <a:ext cx="3536900" cy="12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75" y="4204500"/>
            <a:ext cx="3686850" cy="6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2500" y="2350225"/>
            <a:ext cx="2531499" cy="178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5494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1825" y="0"/>
            <a:ext cx="439228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200" y="0"/>
            <a:ext cx="4327874" cy="162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699" y="1627950"/>
            <a:ext cx="5045702" cy="35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41225"/>
            <a:ext cx="3983926" cy="8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3834725" cy="430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225" y="2421751"/>
            <a:ext cx="4795773" cy="272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757051" cy="4380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8225" y="1122925"/>
            <a:ext cx="2302475" cy="12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391450"/>
            <a:ext cx="4390699" cy="7520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9" name="Google Shape;109;p20"/>
          <p:cNvGraphicFramePr/>
          <p:nvPr/>
        </p:nvGraphicFramePr>
        <p:xfrm>
          <a:off x="3757038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{9D9BF922-364F-462A-8800-0EAE9889D37D}</a:tableStyleId>
              </a:tblPr>
              <a:tblGrid>
                <a:gridCol w="535800"/>
                <a:gridCol w="535800"/>
                <a:gridCol w="535800"/>
                <a:gridCol w="535800"/>
                <a:gridCol w="535800"/>
                <a:gridCol w="535800"/>
                <a:gridCol w="535800"/>
                <a:gridCol w="535800"/>
                <a:gridCol w="535800"/>
                <a:gridCol w="535800"/>
              </a:tblGrid>
              <a:tr h="33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36073" l="0" r="0" t="0"/>
          <a:stretch/>
        </p:blipFill>
        <p:spPr>
          <a:xfrm>
            <a:off x="4284850" y="0"/>
            <a:ext cx="4124051" cy="2798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70072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4075" y="4908225"/>
            <a:ext cx="1960775" cy="2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4850" y="2798300"/>
            <a:ext cx="4278765" cy="23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2413875" y="1412500"/>
            <a:ext cx="16980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核心都是先用1的方法去判断，然后暴力展开reconstruct string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26100" y="2426425"/>
            <a:ext cx="1263925" cy="145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1314400" y="4218625"/>
            <a:ext cx="29703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leetcode -&gt; (i 0 1 2 3 4 5 6 7 8 9)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(j n n n n n 0 n n n 5)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